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7" r:id="rId2"/>
    <p:sldId id="260" r:id="rId3"/>
    <p:sldId id="261" r:id="rId4"/>
    <p:sldId id="267" r:id="rId5"/>
    <p:sldId id="258" r:id="rId6"/>
    <p:sldId id="266" r:id="rId7"/>
    <p:sldId id="269" r:id="rId8"/>
    <p:sldId id="270" r:id="rId9"/>
    <p:sldId id="263" r:id="rId10"/>
    <p:sldId id="264" r:id="rId11"/>
    <p:sldId id="272" r:id="rId12"/>
    <p:sldId id="268" r:id="rId13"/>
    <p:sldId id="271"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44"/>
    <p:restoredTop sz="72099"/>
  </p:normalViewPr>
  <p:slideViewPr>
    <p:cSldViewPr snapToGrid="0" snapToObjects="1">
      <p:cViewPr varScale="1">
        <p:scale>
          <a:sx n="76" d="100"/>
          <a:sy n="76" d="100"/>
        </p:scale>
        <p:origin x="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377CE-E564-3848-A190-DC1868881D47}" type="datetimeFigureOut">
              <a:rPr lang="en-US" smtClean="0"/>
              <a:t>10/11/17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C3D21-22B2-4149-A9C9-4B394D406695}" type="slidenum">
              <a:rPr lang="en-US" smtClean="0"/>
              <a:t>‹#›</a:t>
            </a:fld>
            <a:endParaRPr lang="en-US"/>
          </a:p>
        </p:txBody>
      </p:sp>
    </p:spTree>
    <p:extLst>
      <p:ext uri="{BB962C8B-B14F-4D97-AF65-F5344CB8AC3E}">
        <p14:creationId xmlns:p14="http://schemas.microsoft.com/office/powerpoint/2010/main" val="744408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949222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2</a:t>
            </a:fld>
            <a:endParaRPr lang="en-US"/>
          </a:p>
        </p:txBody>
      </p:sp>
    </p:spTree>
    <p:extLst>
      <p:ext uri="{BB962C8B-B14F-4D97-AF65-F5344CB8AC3E}">
        <p14:creationId xmlns:p14="http://schemas.microsoft.com/office/powerpoint/2010/main" val="170368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Scherif</a:t>
            </a:r>
            <a:r>
              <a:rPr lang="en-US" dirty="0" smtClean="0"/>
              <a:t>:</a:t>
            </a:r>
            <a:r>
              <a:rPr lang="en-US" baseline="0" dirty="0" smtClean="0"/>
              <a:t> </a:t>
            </a:r>
            <a:r>
              <a:rPr lang="en-US" sz="1200" b="0" i="0" kern="1200" dirty="0" smtClean="0">
                <a:solidFill>
                  <a:schemeClr val="tx1"/>
                </a:solidFill>
                <a:effectLst/>
                <a:latin typeface="+mn-lt"/>
                <a:ea typeface="+mn-ea"/>
                <a:cs typeface="+mn-cs"/>
              </a:rPr>
              <a:t> He used the </a:t>
            </a:r>
            <a:r>
              <a:rPr lang="en-US" sz="1200" b="0" i="0" kern="1200" dirty="0" err="1" smtClean="0">
                <a:solidFill>
                  <a:schemeClr val="tx1"/>
                </a:solidFill>
                <a:effectLst/>
                <a:latin typeface="+mn-lt"/>
                <a:ea typeface="+mn-ea"/>
                <a:cs typeface="+mn-cs"/>
              </a:rPr>
              <a:t>autokinetic</a:t>
            </a:r>
            <a:r>
              <a:rPr lang="en-US" sz="1200" b="0" i="0" kern="1200" dirty="0" smtClean="0">
                <a:solidFill>
                  <a:schemeClr val="tx1"/>
                </a:solidFill>
                <a:effectLst/>
                <a:latin typeface="+mn-lt"/>
                <a:ea typeface="+mn-ea"/>
                <a:cs typeface="+mn-cs"/>
              </a:rPr>
              <a:t> effect – this is where a small spot of light (projected onto a screen) in a dark room will appear to move, even though it is still (i.e. it is a visual illusion).</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median distance judgement (in inches) for three different subjects. The x-axis plots subjects performance on the task when completed individually, and then three subsequent periods in which the task was completed as a group (of 3 subjects). </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was discovered that when participants were individually tested their estimates on how far the light moved varied considerably (e.g. from 20cm to 80cm).</a:t>
            </a:r>
          </a:p>
          <a:p>
            <a:r>
              <a:rPr lang="en-US" sz="1200" b="0" i="0" kern="1200" dirty="0" smtClean="0">
                <a:solidFill>
                  <a:schemeClr val="tx1"/>
                </a:solidFill>
                <a:effectLst/>
                <a:latin typeface="+mn-lt"/>
                <a:ea typeface="+mn-ea"/>
                <a:cs typeface="+mn-cs"/>
              </a:rPr>
              <a:t>The participants were then tested in groups of three.  </a:t>
            </a:r>
            <a:r>
              <a:rPr lang="en-US" sz="1200" b="0" i="0" kern="1200" dirty="0" err="1" smtClean="0">
                <a:solidFill>
                  <a:schemeClr val="tx1"/>
                </a:solidFill>
                <a:effectLst/>
                <a:latin typeface="+mn-lt"/>
                <a:ea typeface="+mn-ea"/>
                <a:cs typeface="+mn-cs"/>
              </a:rPr>
              <a:t>Sherif</a:t>
            </a:r>
            <a:r>
              <a:rPr lang="en-US" sz="1200" b="0" i="0" kern="1200" dirty="0" smtClean="0">
                <a:solidFill>
                  <a:schemeClr val="tx1"/>
                </a:solidFill>
                <a:effectLst/>
                <a:latin typeface="+mn-lt"/>
                <a:ea typeface="+mn-ea"/>
                <a:cs typeface="+mn-cs"/>
              </a:rPr>
              <a:t> manipulated the composition of the group by putting together two people whose estimate of the light movement when alone was very similar, and one person whose estimate was very different.  Each person in the group had to say aloud how far they thought the light had moved.</a:t>
            </a:r>
          </a:p>
          <a:p>
            <a:endParaRPr lang="en-US" dirty="0" smtClean="0"/>
          </a:p>
          <a:p>
            <a:r>
              <a:rPr lang="en-US" dirty="0" smtClean="0"/>
              <a:t>Asch video: https://</a:t>
            </a:r>
            <a:r>
              <a:rPr lang="en-US" dirty="0" err="1" smtClean="0"/>
              <a:t>www.youtube.com</a:t>
            </a:r>
            <a:r>
              <a:rPr lang="en-US" dirty="0" smtClean="0"/>
              <a:t>/</a:t>
            </a:r>
            <a:r>
              <a:rPr lang="en-US" dirty="0" err="1" smtClean="0"/>
              <a:t>watch?time_continue</a:t>
            </a:r>
            <a:r>
              <a:rPr lang="en-US" dirty="0" smtClean="0"/>
              <a:t>=41&amp;v=iRh5qy09nNw</a:t>
            </a:r>
          </a:p>
          <a:p>
            <a:endParaRPr lang="en-US" dirty="0" smtClean="0"/>
          </a:p>
          <a:p>
            <a:r>
              <a:rPr lang="en-US" dirty="0" smtClean="0"/>
              <a:t>Asch: </a:t>
            </a:r>
            <a:r>
              <a:rPr lang="en-US" sz="1200" b="0" i="0" kern="1200" dirty="0" smtClean="0">
                <a:solidFill>
                  <a:schemeClr val="tx1"/>
                </a:solidFill>
                <a:effectLst/>
                <a:latin typeface="+mn-lt"/>
                <a:ea typeface="+mn-ea"/>
                <a:cs typeface="+mn-cs"/>
              </a:rPr>
              <a:t> about one third (32%) conformed</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3</a:t>
            </a:fld>
            <a:endParaRPr lang="en-US"/>
          </a:p>
        </p:txBody>
      </p:sp>
    </p:spTree>
    <p:extLst>
      <p:ext uri="{BB962C8B-B14F-4D97-AF65-F5344CB8AC3E}">
        <p14:creationId xmlns:p14="http://schemas.microsoft.com/office/powerpoint/2010/main" val="194364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Convergence, but not as much </a:t>
            </a:r>
            <a:r>
              <a:rPr lang="en-US" dirty="0" err="1" smtClean="0"/>
              <a:t>acuracy</a:t>
            </a:r>
            <a:r>
              <a:rPr lang="en-US" dirty="0" smtClean="0"/>
              <a:t> when</a:t>
            </a:r>
            <a:r>
              <a:rPr lang="en-US" baseline="0" dirty="0" smtClean="0"/>
              <a:t> no feedback (presumably because less convergence)</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5</a:t>
            </a:fld>
            <a:endParaRPr lang="en-US"/>
          </a:p>
        </p:txBody>
      </p:sp>
    </p:spTree>
    <p:extLst>
      <p:ext uri="{BB962C8B-B14F-4D97-AF65-F5344CB8AC3E}">
        <p14:creationId xmlns:p14="http://schemas.microsoft.com/office/powerpoint/2010/main" val="27126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 https://</a:t>
            </a:r>
            <a:r>
              <a:rPr lang="en-US" dirty="0" err="1" smtClean="0"/>
              <a:t>quickdraw.withgoogle.com</a:t>
            </a:r>
            <a:r>
              <a:rPr lang="en-US" dirty="0" smtClean="0"/>
              <a:t>/</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6</a:t>
            </a:fld>
            <a:endParaRPr lang="en-US"/>
          </a:p>
        </p:txBody>
      </p:sp>
    </p:spTree>
    <p:extLst>
      <p:ext uri="{BB962C8B-B14F-4D97-AF65-F5344CB8AC3E}">
        <p14:creationId xmlns:p14="http://schemas.microsoft.com/office/powerpoint/2010/main" val="1634355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venir Book" charset="0"/>
                <a:ea typeface="Avenir Book" charset="0"/>
                <a:cs typeface="Avenir Book" charset="0"/>
              </a:rPr>
              <a:t>Item prototypes by country: </a:t>
            </a:r>
            <a:r>
              <a:rPr lang="en-US" sz="1200" b="1" dirty="0" smtClean="0">
                <a:latin typeface="Avenir Book" charset="0"/>
                <a:ea typeface="Avenir Book" charset="0"/>
                <a:cs typeface="Avenir Book" charset="0"/>
              </a:rPr>
              <a:t>bread: </a:t>
            </a:r>
            <a:r>
              <a:rPr lang="en-US" sz="1200" kern="1200" dirty="0" smtClean="0">
                <a:solidFill>
                  <a:schemeClr val="tx1"/>
                </a:solidFill>
                <a:effectLst/>
                <a:latin typeface="+mn-lt"/>
                <a:ea typeface="+mn-ea"/>
                <a:cs typeface="+mn-cs"/>
              </a:rPr>
              <a:t>smallest average pairwise distance to other drawings from the same country. </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10</a:t>
            </a:fld>
            <a:endParaRPr lang="en-US"/>
          </a:p>
        </p:txBody>
      </p:sp>
    </p:spTree>
    <p:extLst>
      <p:ext uri="{BB962C8B-B14F-4D97-AF65-F5344CB8AC3E}">
        <p14:creationId xmlns:p14="http://schemas.microsoft.com/office/powerpoint/2010/main" val="152629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bread</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12</a:t>
            </a:fld>
            <a:endParaRPr lang="en-US"/>
          </a:p>
        </p:txBody>
      </p:sp>
    </p:spTree>
    <p:extLst>
      <p:ext uri="{BB962C8B-B14F-4D97-AF65-F5344CB8AC3E}">
        <p14:creationId xmlns:p14="http://schemas.microsoft.com/office/powerpoint/2010/main" val="14197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AC448F-706C-4C41-B386-F982DB8A4C12}"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AC448F-706C-4C41-B386-F982DB8A4C12}"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448F-706C-4C41-B386-F982DB8A4C12}" type="datetimeFigureOut">
              <a:rPr lang="en-US" smtClean="0"/>
              <a:t>10/11/17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448F-706C-4C41-B386-F982DB8A4C12}" type="datetimeFigureOut">
              <a:rPr lang="en-US" smtClean="0"/>
              <a:t>10/11/17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F3700-5B5D-3148-B746-4692AA049483}" type="slidenum">
              <a:rPr lang="en-US" smtClean="0"/>
              <a:t>‹#›</a:t>
            </a:fld>
            <a:endParaRPr lang="en-US"/>
          </a:p>
        </p:txBody>
      </p:sp>
    </p:spTree>
    <p:extLst>
      <p:ext uri="{BB962C8B-B14F-4D97-AF65-F5344CB8AC3E}">
        <p14:creationId xmlns:p14="http://schemas.microsoft.com/office/powerpoint/2010/main" val="1958184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5" Type="http://schemas.openxmlformats.org/officeDocument/2006/relationships/image" Target="../media/image3.tiff"/><Relationship Id="rId6"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71" y="3764265"/>
            <a:ext cx="8827228" cy="576118"/>
          </a:xfrm>
        </p:spPr>
        <p:txBody>
          <a:bodyPr>
            <a:normAutofit/>
          </a:bodyPr>
          <a:lstStyle/>
          <a:p>
            <a:r>
              <a:rPr lang="en-US" i="1" dirty="0" smtClean="0">
                <a:solidFill>
                  <a:schemeClr val="tx1"/>
                </a:solidFill>
                <a:latin typeface="Avenir Book" charset="0"/>
                <a:ea typeface="Avenir Book" charset="0"/>
                <a:cs typeface="Avenir Book" charset="0"/>
              </a:rPr>
              <a:t>Molly Lewis</a:t>
            </a:r>
          </a:p>
        </p:txBody>
      </p:sp>
      <p:sp>
        <p:nvSpPr>
          <p:cNvPr id="4" name="Rectangle 3"/>
          <p:cNvSpPr/>
          <p:nvPr/>
        </p:nvSpPr>
        <p:spPr>
          <a:xfrm>
            <a:off x="174321" y="192413"/>
            <a:ext cx="8793278" cy="6465153"/>
          </a:xfrm>
          <a:prstGeom prst="rect">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6" name="Title 1"/>
          <p:cNvSpPr txBox="1">
            <a:spLocks/>
          </p:cNvSpPr>
          <p:nvPr/>
        </p:nvSpPr>
        <p:spPr>
          <a:xfrm>
            <a:off x="382421" y="2024119"/>
            <a:ext cx="8391617"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Book" charset="0"/>
                <a:ea typeface="Avenir Book" charset="0"/>
                <a:cs typeface="Avenir Book" charset="0"/>
              </a:rPr>
              <a:t>Drawings as a window into shared meaning</a:t>
            </a:r>
            <a:endParaRPr lang="en-US" dirty="0">
              <a:latin typeface="Avenir Book" charset="0"/>
              <a:ea typeface="Avenir Book" charset="0"/>
              <a:cs typeface="Avenir Book" charset="0"/>
            </a:endParaRPr>
          </a:p>
        </p:txBody>
      </p:sp>
      <p:sp>
        <p:nvSpPr>
          <p:cNvPr id="5" name="Subtitle 2"/>
          <p:cNvSpPr txBox="1">
            <a:spLocks/>
          </p:cNvSpPr>
          <p:nvPr/>
        </p:nvSpPr>
        <p:spPr>
          <a:xfrm>
            <a:off x="160466" y="4610504"/>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smtClean="0">
              <a:solidFill>
                <a:schemeClr val="tx1"/>
              </a:solidFill>
            </a:endParaRPr>
          </a:p>
          <a:p>
            <a:endParaRPr lang="en-US" sz="2400" i="1" dirty="0" smtClean="0">
              <a:solidFill>
                <a:schemeClr val="tx1"/>
              </a:solidFill>
            </a:endParaRPr>
          </a:p>
          <a:p>
            <a:endParaRPr lang="en-US" sz="2400" i="1" dirty="0" smtClean="0">
              <a:solidFill>
                <a:schemeClr val="tx1"/>
              </a:solidFill>
            </a:endParaRPr>
          </a:p>
          <a:p>
            <a:r>
              <a:rPr lang="en-US" sz="2000" i="1" dirty="0" err="1" smtClean="0">
                <a:solidFill>
                  <a:schemeClr val="tx1"/>
                </a:solidFill>
              </a:rPr>
              <a:t>Lupyan</a:t>
            </a:r>
            <a:r>
              <a:rPr lang="en-US" sz="2000" i="1" dirty="0" smtClean="0">
                <a:solidFill>
                  <a:schemeClr val="tx1"/>
                </a:solidFill>
              </a:rPr>
              <a:t> Lab Meeting, 12 October 2017</a:t>
            </a:r>
            <a:endParaRPr lang="en-US" sz="2000" i="1" dirty="0">
              <a:solidFill>
                <a:schemeClr val="tx1"/>
              </a:solidFill>
            </a:endParaRPr>
          </a:p>
        </p:txBody>
      </p:sp>
    </p:spTree>
    <p:extLst>
      <p:ext uri="{BB962C8B-B14F-4D97-AF65-F5344CB8AC3E}">
        <p14:creationId xmlns:p14="http://schemas.microsoft.com/office/powerpoint/2010/main" val="462850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488"/>
            <a:ext cx="9061449" cy="6343015"/>
          </a:xfrm>
          <a:prstGeom prst="rect">
            <a:avLst/>
          </a:prstGeom>
        </p:spPr>
      </p:pic>
      <p:sp>
        <p:nvSpPr>
          <p:cNvPr id="9" name="Title 1"/>
          <p:cNvSpPr txBox="1">
            <a:spLocks/>
          </p:cNvSpPr>
          <p:nvPr/>
        </p:nvSpPr>
        <p:spPr>
          <a:xfrm>
            <a:off x="239183" y="1187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latin typeface="Avenir Book" charset="0"/>
                <a:ea typeface="Avenir Book" charset="0"/>
                <a:cs typeface="Avenir Book" charset="0"/>
              </a:rPr>
              <a:t>Can we predict variability in similarity across country pairs?</a:t>
            </a:r>
            <a:endParaRPr lang="en-US" sz="3600" dirty="0">
              <a:latin typeface="Avenir Book" charset="0"/>
              <a:ea typeface="Avenir Book" charset="0"/>
              <a:cs typeface="Avenir Book" charset="0"/>
            </a:endParaRPr>
          </a:p>
        </p:txBody>
      </p:sp>
    </p:spTree>
    <p:extLst>
      <p:ext uri="{BB962C8B-B14F-4D97-AF65-F5344CB8AC3E}">
        <p14:creationId xmlns:p14="http://schemas.microsoft.com/office/powerpoint/2010/main" val="142010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“cultural” predictors</a:t>
            </a:r>
            <a:endParaRPr lang="en-US" dirty="0"/>
          </a:p>
        </p:txBody>
      </p:sp>
      <p:sp>
        <p:nvSpPr>
          <p:cNvPr id="3" name="Content Placeholder 2"/>
          <p:cNvSpPr>
            <a:spLocks noGrp="1"/>
          </p:cNvSpPr>
          <p:nvPr>
            <p:ph idx="1"/>
          </p:nvPr>
        </p:nvSpPr>
        <p:spPr/>
        <p:txBody>
          <a:bodyPr/>
          <a:lstStyle/>
          <a:p>
            <a:r>
              <a:rPr lang="en-US" dirty="0" smtClean="0"/>
              <a:t>ASJP Distance</a:t>
            </a:r>
          </a:p>
          <a:p>
            <a:r>
              <a:rPr lang="en-US" dirty="0" smtClean="0"/>
              <a:t>WALS Euclidean Distance</a:t>
            </a:r>
          </a:p>
          <a:p>
            <a:r>
              <a:rPr lang="en-US" dirty="0" smtClean="0"/>
              <a:t>Event distance</a:t>
            </a:r>
          </a:p>
          <a:p>
            <a:r>
              <a:rPr lang="en-US" dirty="0" smtClean="0"/>
              <a:t>Trade</a:t>
            </a:r>
          </a:p>
          <a:p>
            <a:r>
              <a:rPr lang="en-US" dirty="0" smtClean="0"/>
              <a:t>Physical distance</a:t>
            </a:r>
            <a:endParaRPr lang="en-US" dirty="0"/>
          </a:p>
        </p:txBody>
      </p:sp>
    </p:spTree>
    <p:extLst>
      <p:ext uri="{BB962C8B-B14F-4D97-AF65-F5344CB8AC3E}">
        <p14:creationId xmlns:p14="http://schemas.microsoft.com/office/powerpoint/2010/main" val="417818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592" t="53567" r="20000"/>
          <a:stretch/>
        </p:blipFill>
        <p:spPr>
          <a:xfrm>
            <a:off x="1405466" y="499962"/>
            <a:ext cx="6214534" cy="6087106"/>
          </a:xfrm>
          <a:prstGeom prst="rect">
            <a:avLst/>
          </a:prstGeom>
        </p:spPr>
      </p:pic>
    </p:spTree>
    <p:extLst>
      <p:ext uri="{BB962C8B-B14F-4D97-AF65-F5344CB8AC3E}">
        <p14:creationId xmlns:p14="http://schemas.microsoft.com/office/powerpoint/2010/main" val="160197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First N strokes</a:t>
            </a:r>
          </a:p>
          <a:p>
            <a:r>
              <a:rPr lang="en-US" dirty="0"/>
              <a:t>* scale up with more items- variability in concepts ~ variability in </a:t>
            </a:r>
            <a:r>
              <a:rPr lang="en-US" dirty="0" err="1"/>
              <a:t>heterogenity</a:t>
            </a:r>
            <a:r>
              <a:rPr lang="en-US" dirty="0"/>
              <a:t>- what are the best predictors using a bunch of different measures (including d-space)-&gt; what are the properties of items that vary more - frequent, less frequent?- is there a way to think about which are more veridical? </a:t>
            </a:r>
            <a:r>
              <a:rPr lang="en-US" dirty="0" err="1"/>
              <a:t>E.e</a:t>
            </a:r>
            <a:r>
              <a:rPr lang="en-US" dirty="0"/>
              <a:t>. top N images in google images search, searching by country[conventionality]* two broad </a:t>
            </a:r>
            <a:r>
              <a:rPr lang="en-US" dirty="0" err="1"/>
              <a:t>framinings</a:t>
            </a:r>
            <a:r>
              <a:rPr lang="en-US" dirty="0"/>
              <a:t>: about shared meaning, and representation for as proxy; about how representations change over </a:t>
            </a:r>
            <a:r>
              <a:rPr lang="en-US" dirty="0" err="1"/>
              <a:t>timeSketch</a:t>
            </a:r>
            <a:r>
              <a:rPr lang="en-US" dirty="0"/>
              <a:t>* graphical complexity-&gt; CONTENT - predicting variability using </a:t>
            </a:r>
            <a:r>
              <a:rPr lang="en-US" dirty="0" err="1"/>
              <a:t>similairity</a:t>
            </a:r>
            <a:r>
              <a:rPr lang="en-US" dirty="0"/>
              <a:t> measures	- what's the difference between the two similarity </a:t>
            </a:r>
            <a:r>
              <a:rPr lang="en-US" dirty="0" err="1"/>
              <a:t>measurse</a:t>
            </a:r>
            <a:r>
              <a:rPr lang="en-US" dirty="0"/>
              <a:t>? [NN vs. </a:t>
            </a:r>
            <a:r>
              <a:rPr lang="en-US" dirty="0" err="1"/>
              <a:t>haussdorf</a:t>
            </a:r>
            <a:r>
              <a:rPr lang="en-US" dirty="0"/>
              <a:t>]	- use different layers on neural net - earlier features	- try using drawing-trained NN	- predicting </a:t>
            </a:r>
            <a:r>
              <a:rPr lang="en-US" dirty="0" err="1"/>
              <a:t>hetergenity</a:t>
            </a:r>
            <a:r>
              <a:rPr lang="en-US" dirty="0"/>
              <a:t> in picture and </a:t>
            </a:r>
            <a:r>
              <a:rPr lang="en-US" dirty="0" err="1"/>
              <a:t>heterogenity</a:t>
            </a:r>
            <a:r>
              <a:rPr lang="en-US" dirty="0"/>
              <a:t> in content	- which items vary more, and what are their properties?	- which </a:t>
            </a:r>
            <a:r>
              <a:rPr lang="en-US" dirty="0" err="1"/>
              <a:t>itme</a:t>
            </a:r>
            <a:r>
              <a:rPr lang="en-US" dirty="0"/>
              <a:t> </a:t>
            </a:r>
            <a:r>
              <a:rPr lang="en-US" dirty="0" err="1"/>
              <a:t>sare</a:t>
            </a:r>
            <a:r>
              <a:rPr lang="en-US" dirty="0"/>
              <a:t> more veridical </a:t>
            </a:r>
            <a:r>
              <a:rPr lang="en-US" dirty="0" err="1"/>
              <a:t>E.e</a:t>
            </a:r>
            <a:r>
              <a:rPr lang="en-US" dirty="0"/>
              <a:t>. top N images in google images search, searching by country		[conventionality]	- more measures of cultural variability (d-space)	- really cool human data one could collect would be to have semantic segmentation/annotation (like the COCO dataset, but for parts of objects in sketches). Like, tagging marks as being of one part, and labeling it accordingly. Could be used to train a semantic parser for this domain, which would be really neat. But nearer at hand, it could address your question about whether people "subset" different parts of objects in different places... presumably the distribution of % ink per part might be more similar among sketchers from the same place, and this might predict how people categorize them. -&gt; DYNAMICS: One could imagine a recognition task where the sketches are "degraded" to varying degrees by removing the last k strokes, and that the number of strokes required to recognize the object is similar between sketches from the same place, but different across places. Assumption being that the priority of different subparts is similar where people share the same visual conventions.</a:t>
            </a:r>
          </a:p>
        </p:txBody>
      </p:sp>
    </p:spTree>
    <p:extLst>
      <p:ext uri="{BB962C8B-B14F-4D97-AF65-F5344CB8AC3E}">
        <p14:creationId xmlns:p14="http://schemas.microsoft.com/office/powerpoint/2010/main" val="49756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ea typeface="Avenir Book" charset="0"/>
                <a:cs typeface="Avenir Book" charset="0"/>
              </a:rPr>
              <a:t>Foundational assumptions about meaning</a:t>
            </a:r>
            <a:endParaRPr lang="en-US" dirty="0">
              <a:latin typeface="Avenir Book" charset="0"/>
              <a:ea typeface="Avenir Book" charset="0"/>
              <a:cs typeface="Avenir Book" charset="0"/>
            </a:endParaRPr>
          </a:p>
        </p:txBody>
      </p:sp>
      <p:sp>
        <p:nvSpPr>
          <p:cNvPr id="3" name="Content Placeholder 2"/>
          <p:cNvSpPr>
            <a:spLocks noGrp="1"/>
          </p:cNvSpPr>
          <p:nvPr>
            <p:ph idx="1"/>
          </p:nvPr>
        </p:nvSpPr>
        <p:spPr>
          <a:xfrm>
            <a:off x="628650" y="1910291"/>
            <a:ext cx="7886700" cy="4351338"/>
          </a:xfrm>
        </p:spPr>
        <p:txBody>
          <a:bodyPr>
            <a:normAutofit fontScale="85000" lnSpcReduction="20000"/>
          </a:bodyPr>
          <a:lstStyle/>
          <a:p>
            <a:r>
              <a:rPr lang="en-US" dirty="0" smtClean="0">
                <a:latin typeface="Avenir Book" charset="0"/>
                <a:ea typeface="Avenir Book" charset="0"/>
                <a:cs typeface="Avenir Book" charset="0"/>
              </a:rPr>
              <a:t>Shared by members within same community</a:t>
            </a:r>
          </a:p>
          <a:p>
            <a:pPr lvl="1"/>
            <a:r>
              <a:rPr lang="en-US" dirty="0" smtClean="0">
                <a:latin typeface="Avenir Book" charset="0"/>
                <a:ea typeface="Avenir Book" charset="0"/>
                <a:cs typeface="Avenir Book" charset="0"/>
              </a:rPr>
              <a:t>“dog” in language X prototypically means </a:t>
            </a:r>
            <a:r>
              <a:rPr lang="en-US" i="1" dirty="0" err="1" smtClean="0">
                <a:latin typeface="Avenir Book" charset="0"/>
                <a:ea typeface="Avenir Book" charset="0"/>
                <a:cs typeface="Avenir Book" charset="0"/>
              </a:rPr>
              <a:t>dalmation</a:t>
            </a:r>
            <a:endParaRPr lang="en-US" dirty="0" smtClean="0">
              <a:latin typeface="Avenir Book" charset="0"/>
              <a:ea typeface="Avenir Book" charset="0"/>
              <a:cs typeface="Avenir Book" charset="0"/>
            </a:endParaRPr>
          </a:p>
          <a:p>
            <a:pPr lvl="1"/>
            <a:r>
              <a:rPr lang="en-US" dirty="0" smtClean="0">
                <a:latin typeface="Avenir Book" charset="0"/>
                <a:ea typeface="Avenir Book" charset="0"/>
                <a:cs typeface="Avenir Book" charset="0"/>
              </a:rPr>
              <a:t>Social psychologists talk about “shared social reality”</a:t>
            </a:r>
          </a:p>
          <a:p>
            <a:r>
              <a:rPr lang="en-US" dirty="0" smtClean="0">
                <a:latin typeface="Avenir Book" charset="0"/>
                <a:ea typeface="Avenir Book" charset="0"/>
                <a:cs typeface="Avenir Book" charset="0"/>
              </a:rPr>
              <a:t>Varies across communities</a:t>
            </a:r>
          </a:p>
          <a:p>
            <a:pPr lvl="1"/>
            <a:r>
              <a:rPr lang="en-US" dirty="0" smtClean="0">
                <a:latin typeface="Avenir Book" charset="0"/>
                <a:ea typeface="Avenir Book" charset="0"/>
                <a:cs typeface="Avenir Book" charset="0"/>
              </a:rPr>
              <a:t>In language Y, “dog” prototypically means </a:t>
            </a:r>
            <a:r>
              <a:rPr lang="en-US" i="1" dirty="0" smtClean="0">
                <a:latin typeface="Avenir Book" charset="0"/>
                <a:ea typeface="Avenir Book" charset="0"/>
                <a:cs typeface="Avenir Book" charset="0"/>
              </a:rPr>
              <a:t>poodle</a:t>
            </a:r>
          </a:p>
          <a:p>
            <a:r>
              <a:rPr lang="en-US" dirty="0" smtClean="0">
                <a:latin typeface="Avenir Book" charset="0"/>
                <a:ea typeface="Avenir Book" charset="0"/>
                <a:cs typeface="Avenir Book" charset="0"/>
              </a:rPr>
              <a:t>Converges through interaction </a:t>
            </a:r>
            <a:r>
              <a:rPr lang="en-US" sz="2100" dirty="0" smtClean="0">
                <a:latin typeface="Avenir Book" charset="0"/>
                <a:ea typeface="Avenir Book" charset="0"/>
                <a:cs typeface="Avenir Book" charset="0"/>
              </a:rPr>
              <a:t>(Brennan &amp; Clark, 1996)</a:t>
            </a:r>
          </a:p>
          <a:p>
            <a:endParaRPr lang="en-US" dirty="0">
              <a:latin typeface="Avenir Book" charset="0"/>
              <a:ea typeface="Avenir Book" charset="0"/>
              <a:cs typeface="Avenir Book" charset="0"/>
            </a:endParaRPr>
          </a:p>
          <a:p>
            <a:pPr marL="0" indent="0">
              <a:buNone/>
            </a:pPr>
            <a:r>
              <a:rPr lang="en-US" dirty="0" smtClean="0">
                <a:latin typeface="Avenir Book" charset="0"/>
                <a:ea typeface="Avenir Book" charset="0"/>
                <a:cs typeface="Avenir Book" charset="0"/>
              </a:rPr>
              <a:t>But lots we don’t know:</a:t>
            </a:r>
          </a:p>
          <a:p>
            <a:pPr lvl="1"/>
            <a:r>
              <a:rPr lang="en-US" dirty="0" smtClean="0">
                <a:latin typeface="Avenir Book" charset="0"/>
                <a:ea typeface="Avenir Book" charset="0"/>
                <a:cs typeface="Avenir Book" charset="0"/>
              </a:rPr>
              <a:t>How much variability is there across communities?</a:t>
            </a:r>
          </a:p>
          <a:p>
            <a:pPr lvl="1"/>
            <a:r>
              <a:rPr lang="en-US" dirty="0" smtClean="0">
                <a:latin typeface="Avenir Book" charset="0"/>
                <a:ea typeface="Avenir Book" charset="0"/>
                <a:cs typeface="Avenir Book" charset="0"/>
              </a:rPr>
              <a:t>What kinds of meanings vary most (e.g., frequent vs. infrequent, abstract vs. concrete)?</a:t>
            </a:r>
          </a:p>
          <a:p>
            <a:pPr lvl="1"/>
            <a:r>
              <a:rPr lang="en-US" dirty="0" smtClean="0">
                <a:latin typeface="Avenir Book" charset="0"/>
                <a:ea typeface="Avenir Book" charset="0"/>
                <a:cs typeface="Avenir Book" charset="0"/>
              </a:rPr>
              <a:t>What are the processes by which communities converge on meaning?</a:t>
            </a:r>
          </a:p>
          <a:p>
            <a:pPr lvl="1"/>
            <a:r>
              <a:rPr lang="en-US" dirty="0" smtClean="0">
                <a:latin typeface="Avenir Book" charset="0"/>
                <a:ea typeface="Avenir Book" charset="0"/>
                <a:cs typeface="Avenir Book" charset="0"/>
              </a:rPr>
              <a:t>What predicts variability across cultures?</a:t>
            </a:r>
          </a:p>
          <a:p>
            <a:endParaRPr lang="en-US" dirty="0"/>
          </a:p>
        </p:txBody>
      </p:sp>
    </p:spTree>
    <p:extLst>
      <p:ext uri="{BB962C8B-B14F-4D97-AF65-F5344CB8AC3E}">
        <p14:creationId xmlns:p14="http://schemas.microsoft.com/office/powerpoint/2010/main" val="1360342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ea typeface="Avenir Book" charset="0"/>
                <a:cs typeface="Avenir Book" charset="0"/>
              </a:rPr>
              <a:t>Convergence on shared reality through “conformity”</a:t>
            </a:r>
            <a:endParaRPr lang="en-US" dirty="0">
              <a:latin typeface="Avenir Book" charset="0"/>
              <a:ea typeface="Avenir Book" charset="0"/>
              <a:cs typeface="Avenir Book" charset="0"/>
            </a:endParaRPr>
          </a:p>
        </p:txBody>
      </p:sp>
      <p:pic>
        <p:nvPicPr>
          <p:cNvPr id="4" name="Picture 3" descr="Screen Shot 2013-03-11 at 4.0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737" y="4295107"/>
            <a:ext cx="3194987" cy="1586914"/>
          </a:xfrm>
          <a:prstGeom prst="rect">
            <a:avLst/>
          </a:prstGeom>
        </p:spPr>
      </p:pic>
      <p:sp>
        <p:nvSpPr>
          <p:cNvPr id="5" name="TextBox 4"/>
          <p:cNvSpPr txBox="1"/>
          <p:nvPr/>
        </p:nvSpPr>
        <p:spPr>
          <a:xfrm>
            <a:off x="5179863" y="1948977"/>
            <a:ext cx="3578608" cy="400110"/>
          </a:xfrm>
          <a:prstGeom prst="rect">
            <a:avLst/>
          </a:prstGeom>
          <a:noFill/>
        </p:spPr>
        <p:txBody>
          <a:bodyPr wrap="none" rtlCol="0">
            <a:spAutoFit/>
          </a:bodyPr>
          <a:lstStyle/>
          <a:p>
            <a:r>
              <a:rPr lang="en-US" sz="2000" b="1" dirty="0" smtClean="0">
                <a:latin typeface="Avenir Book" charset="0"/>
                <a:ea typeface="Avenir Book" charset="0"/>
                <a:cs typeface="Avenir Book" charset="0"/>
              </a:rPr>
              <a:t>Asch’s line experiment  (1951)</a:t>
            </a:r>
            <a:endParaRPr lang="en-US" sz="2000" b="1" dirty="0">
              <a:latin typeface="Avenir Book" charset="0"/>
              <a:ea typeface="Avenir Book" charset="0"/>
              <a:cs typeface="Avenir Book" charset="0"/>
            </a:endParaRPr>
          </a:p>
        </p:txBody>
      </p:sp>
      <p:sp>
        <p:nvSpPr>
          <p:cNvPr id="6" name="Rectangle 5"/>
          <p:cNvSpPr/>
          <p:nvPr/>
        </p:nvSpPr>
        <p:spPr>
          <a:xfrm>
            <a:off x="320491" y="1948977"/>
            <a:ext cx="4525791" cy="400110"/>
          </a:xfrm>
          <a:prstGeom prst="rect">
            <a:avLst/>
          </a:prstGeom>
        </p:spPr>
        <p:txBody>
          <a:bodyPr wrap="none">
            <a:spAutoFit/>
          </a:bodyPr>
          <a:lstStyle/>
          <a:p>
            <a:r>
              <a:rPr lang="en-US" sz="2000" b="1" dirty="0" err="1" smtClean="0">
                <a:effectLst/>
                <a:latin typeface="Avenir Book" charset="0"/>
                <a:ea typeface="Avenir Book" charset="0"/>
                <a:cs typeface="Avenir Book" charset="0"/>
              </a:rPr>
              <a:t>Sherif’s</a:t>
            </a:r>
            <a:r>
              <a:rPr lang="en-US" sz="2000" b="1" dirty="0" smtClean="0">
                <a:effectLst/>
                <a:latin typeface="Avenir Book" charset="0"/>
                <a:ea typeface="Avenir Book" charset="0"/>
                <a:cs typeface="Avenir Book" charset="0"/>
              </a:rPr>
              <a:t> </a:t>
            </a:r>
            <a:r>
              <a:rPr lang="en-US" sz="2000" b="1" dirty="0" err="1" smtClean="0">
                <a:effectLst/>
                <a:latin typeface="Avenir Book" charset="0"/>
                <a:ea typeface="Avenir Book" charset="0"/>
                <a:cs typeface="Avenir Book" charset="0"/>
              </a:rPr>
              <a:t>autokinetic</a:t>
            </a:r>
            <a:r>
              <a:rPr lang="en-US" sz="2000" b="1" dirty="0" smtClean="0">
                <a:effectLst/>
                <a:latin typeface="Avenir Book" charset="0"/>
                <a:ea typeface="Avenir Book" charset="0"/>
                <a:cs typeface="Avenir Book" charset="0"/>
              </a:rPr>
              <a:t> experiment (1935) </a:t>
            </a:r>
            <a:endParaRPr lang="en-US" sz="2000" b="1" dirty="0">
              <a:latin typeface="Avenir Book" charset="0"/>
              <a:ea typeface="Avenir Book" charset="0"/>
              <a:cs typeface="Avenir Book" charset="0"/>
            </a:endParaRPr>
          </a:p>
        </p:txBody>
      </p:sp>
      <p:pic>
        <p:nvPicPr>
          <p:cNvPr id="7" name="Picture 6"/>
          <p:cNvPicPr>
            <a:picLocks noChangeAspect="1"/>
          </p:cNvPicPr>
          <p:nvPr/>
        </p:nvPicPr>
        <p:blipFill>
          <a:blip r:embed="rId4"/>
          <a:stretch>
            <a:fillRect/>
          </a:stretch>
        </p:blipFill>
        <p:spPr>
          <a:xfrm>
            <a:off x="5422987" y="4357891"/>
            <a:ext cx="3092363" cy="2531156"/>
          </a:xfrm>
          <a:prstGeom prst="rect">
            <a:avLst/>
          </a:prstGeom>
        </p:spPr>
      </p:pic>
      <p:sp>
        <p:nvSpPr>
          <p:cNvPr id="8" name="TextBox 7"/>
          <p:cNvSpPr txBox="1"/>
          <p:nvPr/>
        </p:nvSpPr>
        <p:spPr>
          <a:xfrm rot="16200000">
            <a:off x="-77056" y="4978932"/>
            <a:ext cx="1780744" cy="369332"/>
          </a:xfrm>
          <a:prstGeom prst="rect">
            <a:avLst/>
          </a:prstGeom>
          <a:noFill/>
        </p:spPr>
        <p:txBody>
          <a:bodyPr wrap="none" rtlCol="0">
            <a:spAutoFit/>
          </a:bodyPr>
          <a:lstStyle/>
          <a:p>
            <a:r>
              <a:rPr lang="en-US" smtClean="0"/>
              <a:t>Distance (inches)</a:t>
            </a:r>
            <a:endParaRPr lang="en-US"/>
          </a:p>
        </p:txBody>
      </p:sp>
      <p:sp>
        <p:nvSpPr>
          <p:cNvPr id="9" name="TextBox 8"/>
          <p:cNvSpPr txBox="1"/>
          <p:nvPr/>
        </p:nvSpPr>
        <p:spPr>
          <a:xfrm rot="18548817">
            <a:off x="633047" y="6189541"/>
            <a:ext cx="1313180" cy="369332"/>
          </a:xfrm>
          <a:prstGeom prst="rect">
            <a:avLst/>
          </a:prstGeom>
          <a:noFill/>
        </p:spPr>
        <p:txBody>
          <a:bodyPr wrap="none" rtlCol="0">
            <a:spAutoFit/>
          </a:bodyPr>
          <a:lstStyle/>
          <a:p>
            <a:r>
              <a:rPr lang="en-US" smtClean="0"/>
              <a:t>Individiually</a:t>
            </a:r>
            <a:endParaRPr lang="en-US" dirty="0" smtClean="0"/>
          </a:p>
        </p:txBody>
      </p:sp>
      <p:sp>
        <p:nvSpPr>
          <p:cNvPr id="10" name="TextBox 9"/>
          <p:cNvSpPr txBox="1"/>
          <p:nvPr/>
        </p:nvSpPr>
        <p:spPr>
          <a:xfrm rot="18548817">
            <a:off x="1591319" y="6234505"/>
            <a:ext cx="1160382" cy="369332"/>
          </a:xfrm>
          <a:prstGeom prst="rect">
            <a:avLst/>
          </a:prstGeom>
          <a:noFill/>
        </p:spPr>
        <p:txBody>
          <a:bodyPr wrap="none" rtlCol="0">
            <a:spAutoFit/>
          </a:bodyPr>
          <a:lstStyle/>
          <a:p>
            <a:r>
              <a:rPr lang="en-US" dirty="0" smtClean="0"/>
              <a:t>Group (</a:t>
            </a:r>
            <a:r>
              <a:rPr lang="en-US" i="1" dirty="0" smtClean="0"/>
              <a:t>t</a:t>
            </a:r>
            <a:r>
              <a:rPr lang="en-US" dirty="0" smtClean="0"/>
              <a:t>1)</a:t>
            </a:r>
          </a:p>
        </p:txBody>
      </p:sp>
      <p:sp>
        <p:nvSpPr>
          <p:cNvPr id="11" name="TextBox 10"/>
          <p:cNvSpPr txBox="1"/>
          <p:nvPr/>
        </p:nvSpPr>
        <p:spPr>
          <a:xfrm rot="18548817">
            <a:off x="2499072" y="6189542"/>
            <a:ext cx="1160382" cy="369332"/>
          </a:xfrm>
          <a:prstGeom prst="rect">
            <a:avLst/>
          </a:prstGeom>
          <a:noFill/>
        </p:spPr>
        <p:txBody>
          <a:bodyPr wrap="none" rtlCol="0">
            <a:spAutoFit/>
          </a:bodyPr>
          <a:lstStyle/>
          <a:p>
            <a:r>
              <a:rPr lang="en-US" dirty="0" smtClean="0"/>
              <a:t>Group (</a:t>
            </a:r>
            <a:r>
              <a:rPr lang="en-US" i="1" dirty="0" smtClean="0"/>
              <a:t>t</a:t>
            </a:r>
            <a:r>
              <a:rPr lang="en-US" dirty="0" smtClean="0"/>
              <a:t>2)</a:t>
            </a:r>
          </a:p>
        </p:txBody>
      </p:sp>
      <p:pic>
        <p:nvPicPr>
          <p:cNvPr id="12" name="Picture 11"/>
          <p:cNvPicPr>
            <a:picLocks noChangeAspect="1"/>
          </p:cNvPicPr>
          <p:nvPr/>
        </p:nvPicPr>
        <p:blipFill>
          <a:blip r:embed="rId5"/>
          <a:stretch>
            <a:fillRect/>
          </a:stretch>
        </p:blipFill>
        <p:spPr>
          <a:xfrm>
            <a:off x="5155088" y="2490025"/>
            <a:ext cx="3628159" cy="1867866"/>
          </a:xfrm>
          <a:prstGeom prst="rect">
            <a:avLst/>
          </a:prstGeom>
        </p:spPr>
      </p:pic>
      <p:pic>
        <p:nvPicPr>
          <p:cNvPr id="13" name="Picture 12"/>
          <p:cNvPicPr>
            <a:picLocks noChangeAspect="1"/>
          </p:cNvPicPr>
          <p:nvPr/>
        </p:nvPicPr>
        <p:blipFill>
          <a:blip r:embed="rId6"/>
          <a:stretch>
            <a:fillRect/>
          </a:stretch>
        </p:blipFill>
        <p:spPr>
          <a:xfrm>
            <a:off x="1712892" y="2576597"/>
            <a:ext cx="1984678" cy="1486593"/>
          </a:xfrm>
          <a:prstGeom prst="rect">
            <a:avLst/>
          </a:prstGeom>
        </p:spPr>
      </p:pic>
    </p:spTree>
    <p:extLst>
      <p:ext uri="{BB962C8B-B14F-4D97-AF65-F5344CB8AC3E}">
        <p14:creationId xmlns:p14="http://schemas.microsoft.com/office/powerpoint/2010/main" val="1604101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3445622"/>
          </a:xfrm>
        </p:spPr>
        <p:txBody>
          <a:bodyPr/>
          <a:lstStyle/>
          <a:p>
            <a:pPr marL="0" indent="0">
              <a:buNone/>
            </a:pPr>
            <a:r>
              <a:rPr lang="en-US" dirty="0" smtClean="0">
                <a:latin typeface="Avenir Book" charset="0"/>
                <a:ea typeface="Avenir Book" charset="0"/>
                <a:cs typeface="Avenir Book" charset="0"/>
              </a:rPr>
              <a:t>Cognitive representations of meaning difficult to infer from language</a:t>
            </a:r>
          </a:p>
          <a:p>
            <a:pPr marL="0" indent="0">
              <a:buNone/>
            </a:pPr>
            <a:endParaRPr lang="en-US" dirty="0" smtClean="0">
              <a:latin typeface="Avenir Book" charset="0"/>
              <a:ea typeface="Avenir Book" charset="0"/>
              <a:cs typeface="Avenir Book" charset="0"/>
            </a:endParaRPr>
          </a:p>
          <a:p>
            <a:pPr marL="0" indent="0">
              <a:buNone/>
            </a:pPr>
            <a:endParaRPr lang="en-US" dirty="0">
              <a:latin typeface="Avenir Book" charset="0"/>
              <a:ea typeface="Avenir Book" charset="0"/>
              <a:cs typeface="Avenir Book" charset="0"/>
            </a:endParaRPr>
          </a:p>
          <a:p>
            <a:pPr marL="0" indent="0">
              <a:buNone/>
            </a:pPr>
            <a:endParaRPr lang="en-US" b="1" dirty="0">
              <a:latin typeface="Avenir Book" charset="0"/>
              <a:ea typeface="Avenir Book" charset="0"/>
              <a:cs typeface="Avenir Book" charset="0"/>
            </a:endParaRPr>
          </a:p>
        </p:txBody>
      </p:sp>
      <p:sp>
        <p:nvSpPr>
          <p:cNvPr id="2" name="Title 1"/>
          <p:cNvSpPr>
            <a:spLocks noGrp="1"/>
          </p:cNvSpPr>
          <p:nvPr>
            <p:ph type="title"/>
          </p:nvPr>
        </p:nvSpPr>
        <p:spPr/>
        <p:txBody>
          <a:bodyPr>
            <a:normAutofit/>
          </a:bodyPr>
          <a:lstStyle/>
          <a:p>
            <a:r>
              <a:rPr lang="en-US" sz="4000" dirty="0" smtClean="0">
                <a:latin typeface="Avenir Book" charset="0"/>
                <a:ea typeface="Avenir Book" charset="0"/>
                <a:cs typeface="Avenir Book" charset="0"/>
              </a:rPr>
              <a:t>Drawings as a window into meaning</a:t>
            </a:r>
            <a:endParaRPr lang="en-US" sz="4000" dirty="0">
              <a:latin typeface="Avenir Book" charset="0"/>
              <a:ea typeface="Avenir Book" charset="0"/>
              <a:cs typeface="Avenir Book" charset="0"/>
            </a:endParaRPr>
          </a:p>
        </p:txBody>
      </p:sp>
      <p:sp>
        <p:nvSpPr>
          <p:cNvPr id="5" name="Content Placeholder 2"/>
          <p:cNvSpPr txBox="1">
            <a:spLocks/>
          </p:cNvSpPr>
          <p:nvPr/>
        </p:nvSpPr>
        <p:spPr>
          <a:xfrm>
            <a:off x="628650" y="5141540"/>
            <a:ext cx="7886700" cy="721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But may be easier from drawings.</a:t>
            </a:r>
            <a:endParaRPr lang="en-US" dirty="0">
              <a:latin typeface="Avenir Book" charset="0"/>
              <a:ea typeface="Avenir Book" charset="0"/>
              <a:cs typeface="Avenir Book" charset="0"/>
            </a:endParaRPr>
          </a:p>
        </p:txBody>
      </p:sp>
      <p:sp>
        <p:nvSpPr>
          <p:cNvPr id="7" name="Cloud Callout 6"/>
          <p:cNvSpPr/>
          <p:nvPr/>
        </p:nvSpPr>
        <p:spPr>
          <a:xfrm>
            <a:off x="2581873" y="3202990"/>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7296" y="3246063"/>
            <a:ext cx="1074515" cy="768631"/>
          </a:xfrm>
          <a:prstGeom prst="rect">
            <a:avLst/>
          </a:prstGeom>
        </p:spPr>
      </p:pic>
      <p:sp>
        <p:nvSpPr>
          <p:cNvPr id="10" name="Content Placeholder 2"/>
          <p:cNvSpPr txBox="1">
            <a:spLocks/>
          </p:cNvSpPr>
          <p:nvPr/>
        </p:nvSpPr>
        <p:spPr>
          <a:xfrm>
            <a:off x="6104965" y="3320770"/>
            <a:ext cx="900953" cy="6192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-&gt;</a:t>
            </a: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3144" y="3335170"/>
            <a:ext cx="762447" cy="545400"/>
          </a:xfrm>
          <a:prstGeom prst="rect">
            <a:avLst/>
          </a:prstGeom>
        </p:spPr>
      </p:pic>
      <p:sp>
        <p:nvSpPr>
          <p:cNvPr id="13" name="Cloud Callout 12"/>
          <p:cNvSpPr/>
          <p:nvPr/>
        </p:nvSpPr>
        <p:spPr>
          <a:xfrm>
            <a:off x="6779037" y="3107376"/>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sp>
        <p:nvSpPr>
          <p:cNvPr id="14" name="Content Placeholder 2"/>
          <p:cNvSpPr txBox="1">
            <a:spLocks/>
          </p:cNvSpPr>
          <p:nvPr/>
        </p:nvSpPr>
        <p:spPr>
          <a:xfrm>
            <a:off x="279829" y="3486008"/>
            <a:ext cx="4144570" cy="9079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latin typeface="Avenir Book" charset="0"/>
                <a:ea typeface="Avenir Book" charset="0"/>
                <a:cs typeface="Avenir Book" charset="0"/>
              </a:rPr>
              <a:t> “bread” -&gt;          </a:t>
            </a:r>
            <a:r>
              <a:rPr lang="en-US" sz="4000" b="1" dirty="0" smtClean="0">
                <a:latin typeface="Avenir Book" charset="0"/>
                <a:ea typeface="Avenir Book" charset="0"/>
                <a:cs typeface="Avenir Book" charset="0"/>
              </a:rPr>
              <a:t>? </a:t>
            </a:r>
            <a:endParaRPr lang="en-US" sz="4000" b="1" dirty="0">
              <a:latin typeface="Avenir Book" charset="0"/>
              <a:ea typeface="Avenir Book" charset="0"/>
              <a:cs typeface="Avenir Book" charset="0"/>
            </a:endParaRPr>
          </a:p>
          <a:p>
            <a:pPr marL="0" indent="0">
              <a:buFont typeface="Arial" panose="020B0604020202020204" pitchFamily="34" charset="0"/>
              <a:buNone/>
            </a:pP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6995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Evidence for conformity in reference </a:t>
            </a:r>
            <a:r>
              <a:rPr lang="en-US" sz="2800" dirty="0" smtClean="0"/>
              <a:t>(</a:t>
            </a:r>
            <a:r>
              <a:rPr lang="en-US" sz="2800" dirty="0" err="1" smtClean="0"/>
              <a:t>Garrod</a:t>
            </a:r>
            <a:r>
              <a:rPr lang="en-US" sz="2800" dirty="0" smtClean="0"/>
              <a:t>, et al., 2007)</a:t>
            </a:r>
            <a:endParaRPr lang="en-US" dirty="0"/>
          </a:p>
        </p:txBody>
      </p:sp>
      <p:sp>
        <p:nvSpPr>
          <p:cNvPr id="3" name="Content Placeholder 2"/>
          <p:cNvSpPr>
            <a:spLocks noGrp="1"/>
          </p:cNvSpPr>
          <p:nvPr>
            <p:ph idx="1"/>
          </p:nvPr>
        </p:nvSpPr>
        <p:spPr>
          <a:xfrm>
            <a:off x="628650" y="1825625"/>
            <a:ext cx="7886700" cy="1764242"/>
          </a:xfrm>
        </p:spPr>
        <p:txBody>
          <a:bodyPr>
            <a:normAutofit lnSpcReduction="10000"/>
          </a:bodyPr>
          <a:lstStyle/>
          <a:p>
            <a:pPr>
              <a:lnSpc>
                <a:spcPct val="100000"/>
              </a:lnSpc>
              <a:spcBef>
                <a:spcPts val="0"/>
              </a:spcBef>
            </a:pPr>
            <a:r>
              <a:rPr lang="en-US" dirty="0" smtClean="0">
                <a:latin typeface="Avenir Book" charset="0"/>
                <a:ea typeface="Avenir Book" charset="0"/>
                <a:cs typeface="Avenir Book" charset="0"/>
              </a:rPr>
              <a:t>Pictionary game, manipulating the amount of feedback guesser gives to drawer</a:t>
            </a:r>
          </a:p>
          <a:p>
            <a:pPr>
              <a:lnSpc>
                <a:spcPct val="100000"/>
              </a:lnSpc>
              <a:spcBef>
                <a:spcPts val="0"/>
              </a:spcBef>
            </a:pPr>
            <a:r>
              <a:rPr lang="en-US" dirty="0" smtClean="0">
                <a:latin typeface="Avenir Book" charset="0"/>
                <a:ea typeface="Avenir Book" charset="0"/>
                <a:cs typeface="Avenir Book" charset="0"/>
              </a:rPr>
              <a:t>How do drawings and accuracy change across repeated interactions?</a:t>
            </a:r>
          </a:p>
          <a:p>
            <a:pPr marL="0" indent="0">
              <a:lnSpc>
                <a:spcPct val="100000"/>
              </a:lnSpc>
              <a:spcBef>
                <a:spcPts val="0"/>
              </a:spcBef>
              <a:buNone/>
            </a:pPr>
            <a:endParaRPr lang="en-US" dirty="0" smtClean="0">
              <a:latin typeface="Avenir Book" charset="0"/>
              <a:ea typeface="Avenir Book" charset="0"/>
              <a:cs typeface="Avenir Book" charset="0"/>
            </a:endParaRPr>
          </a:p>
          <a:p>
            <a:pPr>
              <a:lnSpc>
                <a:spcPct val="100000"/>
              </a:lnSpc>
              <a:spcBef>
                <a:spcPts val="0"/>
              </a:spcBef>
            </a:pPr>
            <a:endParaRPr lang="en-US" dirty="0">
              <a:latin typeface="Avenir Book" charset="0"/>
              <a:ea typeface="Avenir Book" charset="0"/>
              <a:cs typeface="Avenir Book"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0357"/>
          <a:stretch/>
        </p:blipFill>
        <p:spPr>
          <a:xfrm>
            <a:off x="4694766" y="3918700"/>
            <a:ext cx="3670300" cy="26853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19010"/>
          <a:stretch/>
        </p:blipFill>
        <p:spPr>
          <a:xfrm>
            <a:off x="260350" y="3724803"/>
            <a:ext cx="3668184" cy="2756429"/>
          </a:xfrm>
          <a:prstGeom prst="rect">
            <a:avLst/>
          </a:prstGeom>
        </p:spPr>
      </p:pic>
      <p:sp>
        <p:nvSpPr>
          <p:cNvPr id="6" name="TextBox 5"/>
          <p:cNvSpPr txBox="1"/>
          <p:nvPr/>
        </p:nvSpPr>
        <p:spPr>
          <a:xfrm>
            <a:off x="3486446" y="4419599"/>
            <a:ext cx="988091" cy="338554"/>
          </a:xfrm>
          <a:prstGeom prst="rect">
            <a:avLst/>
          </a:prstGeom>
          <a:noFill/>
        </p:spPr>
        <p:txBody>
          <a:bodyPr wrap="none" rtlCol="0">
            <a:spAutoFit/>
          </a:bodyPr>
          <a:lstStyle/>
          <a:p>
            <a:r>
              <a:rPr lang="en-US" sz="1600" b="1" dirty="0" smtClean="0">
                <a:solidFill>
                  <a:srgbClr val="FF0000"/>
                </a:solidFill>
              </a:rPr>
              <a:t>Feedback</a:t>
            </a:r>
            <a:endParaRPr lang="en-US" sz="1600" b="1" dirty="0">
              <a:solidFill>
                <a:srgbClr val="FF0000"/>
              </a:solidFill>
            </a:endParaRPr>
          </a:p>
        </p:txBody>
      </p:sp>
      <p:sp>
        <p:nvSpPr>
          <p:cNvPr id="7" name="TextBox 6"/>
          <p:cNvSpPr txBox="1"/>
          <p:nvPr/>
        </p:nvSpPr>
        <p:spPr>
          <a:xfrm>
            <a:off x="8143207" y="4152708"/>
            <a:ext cx="988091" cy="338554"/>
          </a:xfrm>
          <a:prstGeom prst="rect">
            <a:avLst/>
          </a:prstGeom>
          <a:noFill/>
        </p:spPr>
        <p:txBody>
          <a:bodyPr wrap="none" rtlCol="0">
            <a:spAutoFit/>
          </a:bodyPr>
          <a:lstStyle/>
          <a:p>
            <a:r>
              <a:rPr lang="en-US" sz="1600" b="1" dirty="0" smtClean="0">
                <a:solidFill>
                  <a:srgbClr val="FF0000"/>
                </a:solidFill>
              </a:rPr>
              <a:t>Feedback</a:t>
            </a:r>
            <a:endParaRPr lang="en-US" sz="1600" b="1" dirty="0">
              <a:solidFill>
                <a:srgbClr val="FF0000"/>
              </a:solidFill>
            </a:endParaRPr>
          </a:p>
        </p:txBody>
      </p:sp>
      <p:sp>
        <p:nvSpPr>
          <p:cNvPr id="8" name="TextBox 7"/>
          <p:cNvSpPr txBox="1"/>
          <p:nvPr/>
        </p:nvSpPr>
        <p:spPr>
          <a:xfrm>
            <a:off x="7067560" y="4679944"/>
            <a:ext cx="1279838" cy="338554"/>
          </a:xfrm>
          <a:prstGeom prst="rect">
            <a:avLst/>
          </a:prstGeom>
          <a:noFill/>
        </p:spPr>
        <p:txBody>
          <a:bodyPr wrap="none" rtlCol="0">
            <a:spAutoFit/>
          </a:bodyPr>
          <a:lstStyle/>
          <a:p>
            <a:r>
              <a:rPr lang="en-US" sz="1600" b="1" dirty="0" smtClean="0">
                <a:solidFill>
                  <a:srgbClr val="00B0F0"/>
                </a:solidFill>
              </a:rPr>
              <a:t>No Feedback</a:t>
            </a:r>
            <a:endParaRPr lang="en-US" sz="1600" b="1" dirty="0">
              <a:solidFill>
                <a:srgbClr val="00B0F0"/>
              </a:solidFill>
            </a:endParaRPr>
          </a:p>
        </p:txBody>
      </p:sp>
    </p:spTree>
    <p:extLst>
      <p:ext uri="{BB962C8B-B14F-4D97-AF65-F5344CB8AC3E}">
        <p14:creationId xmlns:p14="http://schemas.microsoft.com/office/powerpoint/2010/main" val="502802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16917" y="790539"/>
            <a:ext cx="5027083" cy="1679575"/>
          </a:xfrm>
        </p:spPr>
        <p:txBody>
          <a:bodyPr/>
          <a:lstStyle/>
          <a:p>
            <a:pPr marL="0" indent="0">
              <a:buNone/>
            </a:pPr>
            <a:r>
              <a:rPr lang="en-US" dirty="0" smtClean="0">
                <a:latin typeface="Avenir Book" charset="0"/>
                <a:ea typeface="Avenir Book" charset="0"/>
                <a:cs typeface="Avenir Book" charset="0"/>
              </a:rPr>
              <a:t>15M participants produced over 50M drawings, across 345 categories </a:t>
            </a:r>
            <a:r>
              <a:rPr lang="en-US" dirty="0" smtClean="0">
                <a:latin typeface="Avenir Book" charset="0"/>
                <a:ea typeface="Avenir Book" charset="0"/>
                <a:cs typeface="Avenir Book" charset="0"/>
                <a:hlinkClick r:id="rId3"/>
              </a:rPr>
              <a:t>[LINK]</a:t>
            </a:r>
            <a:endParaRPr lang="en-US" dirty="0" smtClean="0">
              <a:latin typeface="Avenir Book" charset="0"/>
              <a:ea typeface="Avenir Book" charset="0"/>
              <a:cs typeface="Avenir Book"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727365" cy="27526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980266"/>
            <a:ext cx="9144000" cy="5067513"/>
          </a:xfrm>
          <a:prstGeom prst="rect">
            <a:avLst/>
          </a:prstGeom>
        </p:spPr>
      </p:pic>
    </p:spTree>
    <p:extLst>
      <p:ext uri="{BB962C8B-B14F-4D97-AF65-F5344CB8AC3E}">
        <p14:creationId xmlns:p14="http://schemas.microsoft.com/office/powerpoint/2010/main" val="988395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Analyses</a:t>
            </a:r>
            <a:endParaRPr lang="en-US" dirty="0"/>
          </a:p>
        </p:txBody>
      </p:sp>
      <p:sp>
        <p:nvSpPr>
          <p:cNvPr id="3" name="Content Placeholder 2"/>
          <p:cNvSpPr>
            <a:spLocks noGrp="1"/>
          </p:cNvSpPr>
          <p:nvPr>
            <p:ph idx="1"/>
          </p:nvPr>
        </p:nvSpPr>
        <p:spPr/>
        <p:txBody>
          <a:bodyPr>
            <a:normAutofit/>
          </a:bodyPr>
          <a:lstStyle/>
          <a:p>
            <a:r>
              <a:rPr lang="en-US" dirty="0" smtClean="0">
                <a:latin typeface="Avenir Book" charset="0"/>
                <a:ea typeface="Avenir Book" charset="0"/>
                <a:cs typeface="Avenir Book" charset="0"/>
              </a:rPr>
              <a:t>Can we measure within-community convergence? </a:t>
            </a:r>
          </a:p>
          <a:p>
            <a:r>
              <a:rPr lang="en-US" dirty="0" smtClean="0">
                <a:latin typeface="Avenir Book" charset="0"/>
                <a:ea typeface="Avenir Book" charset="0"/>
                <a:cs typeface="Avenir Book" charset="0"/>
              </a:rPr>
              <a:t>Two measures of “convergence” (i.e. image similarity)</a:t>
            </a:r>
          </a:p>
          <a:p>
            <a:pPr marL="457200" lvl="1" indent="0">
              <a:buNone/>
            </a:pPr>
            <a:r>
              <a:rPr lang="en-US" dirty="0" smtClean="0">
                <a:latin typeface="Avenir Book" charset="0"/>
                <a:ea typeface="Avenir Book" charset="0"/>
                <a:cs typeface="Avenir Book" charset="0"/>
              </a:rPr>
              <a:t>(1</a:t>
            </a:r>
            <a:r>
              <a:rPr lang="en-US" dirty="0">
                <a:latin typeface="Avenir Book" charset="0"/>
                <a:ea typeface="Avenir Book" charset="0"/>
                <a:cs typeface="Avenir Book" charset="0"/>
              </a:rPr>
              <a:t>) </a:t>
            </a:r>
            <a:r>
              <a:rPr lang="en-US" dirty="0" err="1">
                <a:latin typeface="Avenir Book" charset="0"/>
                <a:ea typeface="Avenir Book" charset="0"/>
                <a:cs typeface="Avenir Book" charset="0"/>
              </a:rPr>
              <a:t>Hausdorff</a:t>
            </a:r>
            <a:r>
              <a:rPr lang="en-US" dirty="0">
                <a:latin typeface="Avenir Book" charset="0"/>
                <a:ea typeface="Avenir Book" charset="0"/>
                <a:cs typeface="Avenir Book" charset="0"/>
              </a:rPr>
              <a:t> Distance </a:t>
            </a:r>
            <a:r>
              <a:rPr lang="en-US" dirty="0" smtClean="0">
                <a:latin typeface="Avenir Book" charset="0"/>
                <a:ea typeface="Avenir Book" charset="0"/>
                <a:cs typeface="Avenir Book" charset="0"/>
              </a:rPr>
              <a:t> - image </a:t>
            </a:r>
            <a:r>
              <a:rPr lang="en-US" dirty="0">
                <a:latin typeface="Avenir Book" charset="0"/>
                <a:ea typeface="Avenir Book" charset="0"/>
                <a:cs typeface="Avenir Book" charset="0"/>
              </a:rPr>
              <a:t>similarity as the minimum Euclidean distance </a:t>
            </a:r>
            <a:r>
              <a:rPr lang="en-US" dirty="0" smtClean="0">
                <a:latin typeface="Avenir Book" charset="0"/>
                <a:ea typeface="Avenir Book" charset="0"/>
                <a:cs typeface="Avenir Book" charset="0"/>
              </a:rPr>
              <a:t>between </a:t>
            </a:r>
            <a:r>
              <a:rPr lang="en-US" dirty="0">
                <a:latin typeface="Avenir Book" charset="0"/>
                <a:ea typeface="Avenir Book" charset="0"/>
                <a:cs typeface="Avenir Book" charset="0"/>
              </a:rPr>
              <a:t>two sets of points </a:t>
            </a:r>
            <a:r>
              <a:rPr lang="en-US" sz="1400" dirty="0">
                <a:latin typeface="Avenir Book" charset="0"/>
                <a:ea typeface="Avenir Book" charset="0"/>
                <a:cs typeface="Avenir Book" charset="0"/>
              </a:rPr>
              <a:t>(</a:t>
            </a:r>
            <a:r>
              <a:rPr lang="en-US" sz="1400" dirty="0" err="1">
                <a:latin typeface="Avenir Book" charset="0"/>
                <a:ea typeface="Avenir Book" charset="0"/>
                <a:cs typeface="Avenir Book" charset="0"/>
              </a:rPr>
              <a:t>Huttenlocher</a:t>
            </a:r>
            <a:r>
              <a:rPr lang="en-US" sz="1400" dirty="0">
                <a:latin typeface="Avenir Book" charset="0"/>
                <a:ea typeface="Avenir Book" charset="0"/>
                <a:cs typeface="Avenir Book" charset="0"/>
              </a:rPr>
              <a:t>, </a:t>
            </a:r>
            <a:r>
              <a:rPr lang="en-US" sz="1400" dirty="0" err="1">
                <a:latin typeface="Avenir Book" charset="0"/>
                <a:ea typeface="Avenir Book" charset="0"/>
                <a:cs typeface="Avenir Book" charset="0"/>
              </a:rPr>
              <a:t>Klanderman</a:t>
            </a:r>
            <a:r>
              <a:rPr lang="en-US" sz="1400" dirty="0">
                <a:latin typeface="Avenir Book" charset="0"/>
                <a:ea typeface="Avenir Book" charset="0"/>
                <a:cs typeface="Avenir Book" charset="0"/>
              </a:rPr>
              <a:t>, &amp; </a:t>
            </a:r>
            <a:r>
              <a:rPr lang="en-US" sz="1400" dirty="0" err="1">
                <a:latin typeface="Avenir Book" charset="0"/>
                <a:ea typeface="Avenir Book" charset="0"/>
                <a:cs typeface="Avenir Book" charset="0"/>
              </a:rPr>
              <a:t>Rucklidge</a:t>
            </a:r>
            <a:r>
              <a:rPr lang="en-US" sz="1400" dirty="0">
                <a:latin typeface="Avenir Book" charset="0"/>
                <a:ea typeface="Avenir Book" charset="0"/>
                <a:cs typeface="Avenir Book" charset="0"/>
              </a:rPr>
              <a:t>, 1993</a:t>
            </a:r>
            <a:r>
              <a:rPr lang="en-US" sz="1400" dirty="0" smtClean="0">
                <a:latin typeface="Avenir Book" charset="0"/>
                <a:ea typeface="Avenir Book" charset="0"/>
                <a:cs typeface="Avenir Book" charset="0"/>
              </a:rPr>
              <a:t>)</a:t>
            </a:r>
          </a:p>
          <a:p>
            <a:pPr marL="457200" lvl="1" indent="0">
              <a:buNone/>
            </a:pPr>
            <a:r>
              <a:rPr lang="en-US" dirty="0" smtClean="0">
                <a:latin typeface="Avenir Book" charset="0"/>
                <a:ea typeface="Avenir Book" charset="0"/>
                <a:cs typeface="Avenir Book" charset="0"/>
              </a:rPr>
              <a:t>(2) Internal weights </a:t>
            </a:r>
            <a:r>
              <a:rPr lang="en-US" dirty="0">
                <a:latin typeface="Avenir Book" charset="0"/>
                <a:ea typeface="Avenir Book" charset="0"/>
                <a:cs typeface="Avenir Book" charset="0"/>
              </a:rPr>
              <a:t>(layer FC2) for </a:t>
            </a:r>
            <a:r>
              <a:rPr lang="en-US" dirty="0" smtClean="0">
                <a:latin typeface="Avenir Book" charset="0"/>
                <a:ea typeface="Avenir Book" charset="0"/>
                <a:cs typeface="Avenir Book" charset="0"/>
              </a:rPr>
              <a:t>drawing from </a:t>
            </a:r>
            <a:r>
              <a:rPr lang="en-US" dirty="0">
                <a:latin typeface="Avenir Book" charset="0"/>
                <a:ea typeface="Avenir Book" charset="0"/>
                <a:cs typeface="Avenir Book" charset="0"/>
              </a:rPr>
              <a:t>a neural net model trained on </a:t>
            </a:r>
            <a:r>
              <a:rPr lang="en-US" dirty="0" smtClean="0">
                <a:latin typeface="Avenir Book" charset="0"/>
                <a:ea typeface="Avenir Book" charset="0"/>
                <a:cs typeface="Avenir Book" charset="0"/>
              </a:rPr>
              <a:t>ImageNet, with </a:t>
            </a:r>
            <a:r>
              <a:rPr lang="en-US" dirty="0">
                <a:latin typeface="Avenir Book" charset="0"/>
                <a:ea typeface="Avenir Book" charset="0"/>
                <a:cs typeface="Avenir Book" charset="0"/>
              </a:rPr>
              <a:t>similarity corresponding to the cosine distance </a:t>
            </a:r>
            <a:r>
              <a:rPr lang="en-US" dirty="0" smtClean="0">
                <a:latin typeface="Avenir Book" charset="0"/>
                <a:ea typeface="Avenir Book" charset="0"/>
                <a:cs typeface="Avenir Book" charset="0"/>
              </a:rPr>
              <a:t>on </a:t>
            </a:r>
            <a:r>
              <a:rPr lang="en-US" dirty="0">
                <a:latin typeface="Avenir Book" charset="0"/>
                <a:ea typeface="Avenir Book" charset="0"/>
                <a:cs typeface="Avenir Book" charset="0"/>
              </a:rPr>
              <a:t>weights between pairs of images. </a:t>
            </a:r>
            <a:endParaRPr lang="en-US" dirty="0">
              <a:latin typeface="Avenir Book" charset="0"/>
              <a:ea typeface="Avenir Book" charset="0"/>
              <a:cs typeface="Avenir Book" charset="0"/>
            </a:endParaRPr>
          </a:p>
          <a:p>
            <a:pPr lvl="1"/>
            <a:endParaRPr lang="en-US" dirty="0" smtClean="0"/>
          </a:p>
        </p:txBody>
      </p:sp>
    </p:spTree>
    <p:extLst>
      <p:ext uri="{BB962C8B-B14F-4D97-AF65-F5344CB8AC3E}">
        <p14:creationId xmlns:p14="http://schemas.microsoft.com/office/powerpoint/2010/main" val="1699727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similarity measures with human judgements</a:t>
            </a:r>
            <a:endParaRPr lang="en-US" dirty="0"/>
          </a:p>
        </p:txBody>
      </p:sp>
      <p:sp>
        <p:nvSpPr>
          <p:cNvPr id="3" name="Content Placeholder 2"/>
          <p:cNvSpPr>
            <a:spLocks noGrp="1"/>
          </p:cNvSpPr>
          <p:nvPr>
            <p:ph idx="1"/>
          </p:nvPr>
        </p:nvSpPr>
        <p:spPr>
          <a:xfrm>
            <a:off x="323850" y="1981198"/>
            <a:ext cx="4959350" cy="4297363"/>
          </a:xfrm>
        </p:spPr>
        <p:txBody>
          <a:bodyPr>
            <a:normAutofit lnSpcReduction="10000"/>
          </a:bodyPr>
          <a:lstStyle/>
          <a:p>
            <a:r>
              <a:rPr lang="en-US" sz="2600" dirty="0" smtClean="0">
                <a:latin typeface="Avenir Book" charset="0"/>
                <a:ea typeface="Avenir Book" charset="0"/>
                <a:cs typeface="Avenir Book" charset="0"/>
              </a:rPr>
              <a:t>1500 </a:t>
            </a:r>
            <a:r>
              <a:rPr lang="en-US" sz="2600" dirty="0">
                <a:latin typeface="Avenir Book" charset="0"/>
                <a:ea typeface="Avenir Book" charset="0"/>
                <a:cs typeface="Avenir Book" charset="0"/>
              </a:rPr>
              <a:t>image pairs </a:t>
            </a:r>
            <a:r>
              <a:rPr lang="en-US" sz="2600" dirty="0" smtClean="0">
                <a:latin typeface="Avenir Book" charset="0"/>
                <a:ea typeface="Avenir Book" charset="0"/>
                <a:cs typeface="Avenir Book" charset="0"/>
              </a:rPr>
              <a:t>from </a:t>
            </a:r>
            <a:r>
              <a:rPr lang="en-US" sz="2600" dirty="0">
                <a:latin typeface="Avenir Book" charset="0"/>
                <a:ea typeface="Avenir Book" charset="0"/>
                <a:cs typeface="Avenir Book" charset="0"/>
              </a:rPr>
              <a:t>two </a:t>
            </a:r>
            <a:r>
              <a:rPr lang="en-US" sz="2600" dirty="0" smtClean="0">
                <a:latin typeface="Avenir Book" charset="0"/>
                <a:ea typeface="Avenir Book" charset="0"/>
                <a:cs typeface="Avenir Book" charset="0"/>
              </a:rPr>
              <a:t>categories (“bread</a:t>
            </a:r>
            <a:r>
              <a:rPr lang="en-US" sz="2600" dirty="0">
                <a:latin typeface="Avenir Book" charset="0"/>
                <a:ea typeface="Avenir Book" charset="0"/>
                <a:cs typeface="Avenir Book" charset="0"/>
              </a:rPr>
              <a:t>” and “tree</a:t>
            </a:r>
            <a:r>
              <a:rPr lang="en-US" sz="2600" dirty="0" smtClean="0">
                <a:latin typeface="Avenir Book" charset="0"/>
                <a:ea typeface="Avenir Book" charset="0"/>
                <a:cs typeface="Avenir Book" charset="0"/>
              </a:rPr>
              <a:t>”) drawn by participants across 72 countries</a:t>
            </a:r>
          </a:p>
          <a:p>
            <a:r>
              <a:rPr lang="en-US" sz="2600" dirty="0" smtClean="0">
                <a:latin typeface="Avenir Book" charset="0"/>
                <a:ea typeface="Avenir Book" charset="0"/>
                <a:cs typeface="Avenir Book" charset="0"/>
              </a:rPr>
              <a:t>Selected 20 pairs from each decile of similarity (per item)</a:t>
            </a:r>
          </a:p>
          <a:p>
            <a:r>
              <a:rPr lang="en-US" sz="2600" dirty="0" smtClean="0">
                <a:latin typeface="Avenir Book" charset="0"/>
                <a:ea typeface="Avenir Book" charset="0"/>
                <a:cs typeface="Avenir Book" charset="0"/>
              </a:rPr>
              <a:t>Asked participants to rate similarity (1-7 Likert scale)</a:t>
            </a:r>
          </a:p>
          <a:p>
            <a:r>
              <a:rPr lang="en-US" sz="2600" dirty="0" smtClean="0">
                <a:latin typeface="Avenir Book" charset="0"/>
                <a:ea typeface="Avenir Book" charset="0"/>
                <a:cs typeface="Avenir Book" charset="0"/>
              </a:rPr>
              <a:t>Each participant (</a:t>
            </a:r>
            <a:r>
              <a:rPr lang="en-US" sz="2600" i="1" dirty="0" smtClean="0">
                <a:latin typeface="Avenir Book" charset="0"/>
                <a:ea typeface="Avenir Book" charset="0"/>
                <a:cs typeface="Avenir Book" charset="0"/>
              </a:rPr>
              <a:t>N</a:t>
            </a:r>
            <a:r>
              <a:rPr lang="en-US" sz="2600" dirty="0" smtClean="0">
                <a:latin typeface="Avenir Book" charset="0"/>
                <a:ea typeface="Avenir Book" charset="0"/>
                <a:cs typeface="Avenir Book" charset="0"/>
              </a:rPr>
              <a:t> =100) rated 50 pairs from each category</a:t>
            </a:r>
            <a:endParaRPr lang="en-US" sz="2600" dirty="0">
              <a:latin typeface="Avenir Book" charset="0"/>
              <a:ea typeface="Avenir Book" charset="0"/>
              <a:cs typeface="Avenir Book"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465" y="1690689"/>
            <a:ext cx="3246893" cy="5167311"/>
          </a:xfrm>
          <a:prstGeom prst="rect">
            <a:avLst/>
          </a:prstGeom>
        </p:spPr>
      </p:pic>
    </p:spTree>
    <p:extLst>
      <p:ext uri="{BB962C8B-B14F-4D97-AF65-F5344CB8AC3E}">
        <p14:creationId xmlns:p14="http://schemas.microsoft.com/office/powerpoint/2010/main" val="182839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5185" t="26495"/>
          <a:stretch/>
        </p:blipFill>
        <p:spPr>
          <a:xfrm>
            <a:off x="524935" y="1359130"/>
            <a:ext cx="5587999" cy="5380337"/>
          </a:xfrm>
          <a:prstGeom prst="rect">
            <a:avLst/>
          </a:prstGeom>
        </p:spPr>
      </p:pic>
      <p:sp>
        <p:nvSpPr>
          <p:cNvPr id="7" name="Title 1"/>
          <p:cNvSpPr>
            <a:spLocks noGrp="1"/>
          </p:cNvSpPr>
          <p:nvPr>
            <p:ph type="title"/>
          </p:nvPr>
        </p:nvSpPr>
        <p:spPr>
          <a:xfrm>
            <a:off x="357716" y="33567"/>
            <a:ext cx="7886700" cy="1325563"/>
          </a:xfrm>
        </p:spPr>
        <p:txBody>
          <a:bodyPr/>
          <a:lstStyle/>
          <a:p>
            <a:r>
              <a:rPr lang="en-US" dirty="0" smtClean="0"/>
              <a:t>Human similarity results</a:t>
            </a:r>
            <a:endParaRPr lang="en-US" dirty="0"/>
          </a:p>
        </p:txBody>
      </p:sp>
      <p:sp>
        <p:nvSpPr>
          <p:cNvPr id="8" name="TextBox 7"/>
          <p:cNvSpPr txBox="1"/>
          <p:nvPr/>
        </p:nvSpPr>
        <p:spPr>
          <a:xfrm>
            <a:off x="8026400" y="6370135"/>
            <a:ext cx="906017" cy="369332"/>
          </a:xfrm>
          <a:prstGeom prst="rect">
            <a:avLst/>
          </a:prstGeom>
          <a:noFill/>
        </p:spPr>
        <p:txBody>
          <a:bodyPr wrap="none" rtlCol="0">
            <a:spAutoFit/>
          </a:bodyPr>
          <a:lstStyle/>
          <a:p>
            <a:r>
              <a:rPr lang="en-US" smtClean="0"/>
              <a:t>N = 100</a:t>
            </a:r>
            <a:endParaRPr lang="en-US"/>
          </a:p>
        </p:txBody>
      </p:sp>
      <p:sp>
        <p:nvSpPr>
          <p:cNvPr id="10" name="TextBox 9"/>
          <p:cNvSpPr txBox="1"/>
          <p:nvPr/>
        </p:nvSpPr>
        <p:spPr>
          <a:xfrm>
            <a:off x="6112934" y="2223028"/>
            <a:ext cx="2882007" cy="923330"/>
          </a:xfrm>
          <a:prstGeom prst="rect">
            <a:avLst/>
          </a:prstGeom>
          <a:noFill/>
        </p:spPr>
        <p:txBody>
          <a:bodyPr wrap="none" rtlCol="0">
            <a:spAutoFit/>
          </a:bodyPr>
          <a:lstStyle/>
          <a:p>
            <a:r>
              <a:rPr lang="en-US" dirty="0" smtClean="0"/>
              <a:t>Correlated with both </a:t>
            </a:r>
          </a:p>
          <a:p>
            <a:r>
              <a:rPr lang="en-US" dirty="0" err="1" smtClean="0"/>
              <a:t>Haussdorf</a:t>
            </a:r>
            <a:r>
              <a:rPr lang="en-US" dirty="0" smtClean="0"/>
              <a:t>  Distance (</a:t>
            </a:r>
            <a:r>
              <a:rPr lang="en-US" i="1" dirty="0" smtClean="0"/>
              <a:t>r </a:t>
            </a:r>
            <a:r>
              <a:rPr lang="en-US" dirty="0" smtClean="0"/>
              <a:t>= .29) </a:t>
            </a:r>
          </a:p>
          <a:p>
            <a:r>
              <a:rPr lang="en-US" dirty="0" smtClean="0"/>
              <a:t>and </a:t>
            </a:r>
            <a:r>
              <a:rPr lang="en-US" dirty="0"/>
              <a:t>c</a:t>
            </a:r>
            <a:r>
              <a:rPr lang="en-US" dirty="0" smtClean="0"/>
              <a:t>osine similarity </a:t>
            </a:r>
            <a:r>
              <a:rPr lang="en-US" dirty="0" smtClean="0"/>
              <a:t>(</a:t>
            </a:r>
            <a:r>
              <a:rPr lang="en-US" i="1" dirty="0" smtClean="0"/>
              <a:t>r </a:t>
            </a:r>
            <a:r>
              <a:rPr lang="en-US" dirty="0" smtClean="0"/>
              <a:t>= .2) </a:t>
            </a:r>
            <a:endParaRPr lang="en-US" dirty="0"/>
          </a:p>
        </p:txBody>
      </p:sp>
    </p:spTree>
    <p:extLst>
      <p:ext uri="{BB962C8B-B14F-4D97-AF65-F5344CB8AC3E}">
        <p14:creationId xmlns:p14="http://schemas.microsoft.com/office/powerpoint/2010/main" val="19927301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TotalTime>
  <Words>710</Words>
  <Application>Microsoft Macintosh PowerPoint</Application>
  <PresentationFormat>On-screen Show (4:3)</PresentationFormat>
  <Paragraphs>89</Paragraphs>
  <Slides>13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Avenir Book</vt:lpstr>
      <vt:lpstr>Calibri</vt:lpstr>
      <vt:lpstr>Calibri Light</vt:lpstr>
      <vt:lpstr>Arial</vt:lpstr>
      <vt:lpstr>Office Theme</vt:lpstr>
      <vt:lpstr>PowerPoint Presentation</vt:lpstr>
      <vt:lpstr>Foundational assumptions about meaning</vt:lpstr>
      <vt:lpstr>Convergence on shared reality through “conformity”</vt:lpstr>
      <vt:lpstr>Drawings as a window into meaning</vt:lpstr>
      <vt:lpstr>Evidence for conformity in reference (Garrod, et al., 2007)</vt:lpstr>
      <vt:lpstr>PowerPoint Presentation</vt:lpstr>
      <vt:lpstr>Analyses</vt:lpstr>
      <vt:lpstr>Validating similarity measures with human judgements</vt:lpstr>
      <vt:lpstr>Human similarity results</vt:lpstr>
      <vt:lpstr>PowerPoint Presentation</vt:lpstr>
      <vt:lpstr>“cultural” predictors</vt:lpstr>
      <vt:lpstr>PowerPoint Presentation</vt:lpstr>
      <vt:lpstr>Future directions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16</cp:revision>
  <dcterms:created xsi:type="dcterms:W3CDTF">2017-10-11T14:37:19Z</dcterms:created>
  <dcterms:modified xsi:type="dcterms:W3CDTF">2017-10-11T18:07:11Z</dcterms:modified>
</cp:coreProperties>
</file>